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60" r:id="rId4"/>
    <p:sldId id="263" r:id="rId5"/>
    <p:sldId id="257" r:id="rId6"/>
    <p:sldId id="270" r:id="rId7"/>
    <p:sldId id="264" r:id="rId8"/>
    <p:sldId id="265" r:id="rId9"/>
    <p:sldId id="271" r:id="rId10"/>
    <p:sldId id="258" r:id="rId11"/>
    <p:sldId id="269" r:id="rId12"/>
    <p:sldId id="259" r:id="rId13"/>
    <p:sldId id="272" r:id="rId14"/>
    <p:sldId id="261" r:id="rId15"/>
    <p:sldId id="262" r:id="rId16"/>
    <p:sldId id="267" r:id="rId17"/>
    <p:sldId id="266" r:id="rId18"/>
  </p:sldIdLst>
  <p:sldSz cx="12192000" cy="6858000"/>
  <p:notesSz cx="6754813" cy="9842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DDD738-DC89-455F-A42D-B86204A7E8DC}"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3428983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DD738-DC89-455F-A42D-B86204A7E8DC}"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305155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DD738-DC89-455F-A42D-B86204A7E8DC}"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177379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DDD738-DC89-455F-A42D-B86204A7E8DC}"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421715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DD738-DC89-455F-A42D-B86204A7E8DC}" type="datetimeFigureOut">
              <a:rPr lang="en-GB" smtClean="0"/>
              <a:t>10/01/2019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12412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DDD738-DC89-455F-A42D-B86204A7E8DC}"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55901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DDD738-DC89-455F-A42D-B86204A7E8DC}" type="datetimeFigureOut">
              <a:rPr lang="en-GB" smtClean="0"/>
              <a:t>10/01/2019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39172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DDD738-DC89-455F-A42D-B86204A7E8DC}" type="datetimeFigureOut">
              <a:rPr lang="en-GB" smtClean="0"/>
              <a:t>10/01/2019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340528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DD738-DC89-455F-A42D-B86204A7E8DC}" type="datetimeFigureOut">
              <a:rPr lang="en-GB" smtClean="0"/>
              <a:t>10/01/2019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14020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D738-DC89-455F-A42D-B86204A7E8DC}"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253222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D738-DC89-455F-A42D-B86204A7E8DC}" type="datetimeFigureOut">
              <a:rPr lang="en-GB" smtClean="0"/>
              <a:t>10/01/2019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E2116-8B00-4D8A-AB1D-0B09CACC2EC7}" type="slidenum">
              <a:rPr lang="en-GB" smtClean="0"/>
              <a:t>‹#›</a:t>
            </a:fld>
            <a:endParaRPr lang="en-GB"/>
          </a:p>
        </p:txBody>
      </p:sp>
    </p:spTree>
    <p:extLst>
      <p:ext uri="{BB962C8B-B14F-4D97-AF65-F5344CB8AC3E}">
        <p14:creationId xmlns:p14="http://schemas.microsoft.com/office/powerpoint/2010/main" val="89503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DD738-DC89-455F-A42D-B86204A7E8DC}" type="datetimeFigureOut">
              <a:rPr lang="en-GB" smtClean="0"/>
              <a:t>10/01/2019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E2116-8B00-4D8A-AB1D-0B09CACC2EC7}" type="slidenum">
              <a:rPr lang="en-GB" smtClean="0"/>
              <a:t>‹#›</a:t>
            </a:fld>
            <a:endParaRPr lang="en-GB"/>
          </a:p>
        </p:txBody>
      </p:sp>
    </p:spTree>
    <p:extLst>
      <p:ext uri="{BB962C8B-B14F-4D97-AF65-F5344CB8AC3E}">
        <p14:creationId xmlns:p14="http://schemas.microsoft.com/office/powerpoint/2010/main" val="3063348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zV1zK8zRCP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6843"/>
            <a:ext cx="6096000" cy="4247317"/>
          </a:xfrm>
          <a:prstGeom prst="rect">
            <a:avLst/>
          </a:prstGeom>
        </p:spPr>
        <p:txBody>
          <a:bodyPr>
            <a:spAutoFit/>
          </a:bodyPr>
          <a:lstStyle/>
          <a:p>
            <a:pPr>
              <a:spcAft>
                <a:spcPts val="0"/>
              </a:spcAft>
            </a:pPr>
            <a:r>
              <a:rPr lang="en-GB" b="1" dirty="0">
                <a:latin typeface="Calibri" panose="020F0502020204030204" pitchFamily="34" charset="0"/>
                <a:ea typeface="Calibri" panose="020F0502020204030204" pitchFamily="34" charset="0"/>
              </a:rPr>
              <a:t>Workplace Campion</a:t>
            </a:r>
            <a:endParaRPr lang="en-GB" dirty="0">
              <a:latin typeface="Calibri" panose="020F0502020204030204" pitchFamily="34" charset="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rPr>
              <a:t>Dear Parent/Carer,</a:t>
            </a:r>
          </a:p>
          <a:p>
            <a:pPr>
              <a:spcAft>
                <a:spcPts val="0"/>
              </a:spcAft>
            </a:pPr>
            <a:r>
              <a:rPr lang="en-GB" dirty="0">
                <a:latin typeface="Calibri" panose="020F0502020204030204" pitchFamily="34" charset="0"/>
                <a:ea typeface="Calibri" panose="020F0502020204030204" pitchFamily="34" charset="0"/>
              </a:rPr>
              <a:t> </a:t>
            </a:r>
          </a:p>
          <a:p>
            <a:pPr>
              <a:spcAft>
                <a:spcPts val="0"/>
              </a:spcAft>
            </a:pPr>
            <a:r>
              <a:rPr lang="en-GB" dirty="0" smtClean="0">
                <a:latin typeface="Calibri" panose="020F0502020204030204" pitchFamily="34" charset="0"/>
                <a:ea typeface="Calibri" panose="020F0502020204030204" pitchFamily="34" charset="0"/>
              </a:rPr>
              <a:t>This presentation </a:t>
            </a:r>
            <a:r>
              <a:rPr lang="en-GB" dirty="0">
                <a:latin typeface="Calibri" panose="020F0502020204030204" pitchFamily="34" charset="0"/>
                <a:ea typeface="Calibri" panose="020F0502020204030204" pitchFamily="34" charset="0"/>
              </a:rPr>
              <a:t>we have shared with students in tutor </a:t>
            </a:r>
            <a:r>
              <a:rPr lang="en-GB">
                <a:latin typeface="Calibri" panose="020F0502020204030204" pitchFamily="34" charset="0"/>
                <a:ea typeface="Calibri" panose="020F0502020204030204" pitchFamily="34" charset="0"/>
              </a:rPr>
              <a:t>time </a:t>
            </a:r>
            <a:r>
              <a:rPr lang="en-GB" smtClean="0">
                <a:latin typeface="Calibri" panose="020F0502020204030204" pitchFamily="34" charset="0"/>
                <a:ea typeface="Calibri" panose="020F0502020204030204" pitchFamily="34" charset="0"/>
              </a:rPr>
              <a:t>is about </a:t>
            </a:r>
            <a:r>
              <a:rPr lang="en-GB" dirty="0">
                <a:latin typeface="Calibri" panose="020F0502020204030204" pitchFamily="34" charset="0"/>
                <a:ea typeface="Calibri" panose="020F0502020204030204" pitchFamily="34" charset="0"/>
              </a:rPr>
              <a:t>expectations and conduct appropriate for a professional establishment (workplace). </a:t>
            </a:r>
          </a:p>
          <a:p>
            <a:pPr>
              <a:spcAft>
                <a:spcPts val="0"/>
              </a:spcAft>
            </a:pPr>
            <a:r>
              <a:rPr lang="en-GB" dirty="0">
                <a:latin typeface="Calibri" panose="020F0502020204030204" pitchFamily="34" charset="0"/>
                <a:ea typeface="Calibri" panose="020F0502020204030204" pitchFamily="34" charset="0"/>
              </a:rPr>
              <a:t> </a:t>
            </a:r>
            <a:r>
              <a:rPr lang="en-GB" dirty="0" smtClean="0">
                <a:latin typeface="Calibri" panose="020F0502020204030204" pitchFamily="34" charset="0"/>
                <a:ea typeface="Calibri" panose="020F0502020204030204" pitchFamily="34" charset="0"/>
              </a:rPr>
              <a:t>We </a:t>
            </a:r>
            <a:r>
              <a:rPr lang="en-GB" dirty="0">
                <a:latin typeface="Calibri" panose="020F0502020204030204" pitchFamily="34" charset="0"/>
                <a:ea typeface="Calibri" panose="020F0502020204030204" pitchFamily="34" charset="0"/>
              </a:rPr>
              <a:t>would like to remind students in particular that no hoodies are allowed to be worn to school. We are going to have to start confiscating these again if students continue bringing these to school. An outdoor coat is allowed to and from school and at break times, but coats must be removed in buildings and hoodies are not part of our uniform policy</a:t>
            </a:r>
            <a:r>
              <a:rPr lang="en-GB" dirty="0" smtClean="0">
                <a:latin typeface="Calibri" panose="020F0502020204030204" pitchFamily="34" charset="0"/>
                <a:ea typeface="Calibri" panose="020F0502020204030204" pitchFamily="34" charset="0"/>
              </a:rPr>
              <a:t>.</a:t>
            </a:r>
          </a:p>
          <a:p>
            <a:pPr>
              <a:spcAft>
                <a:spcPts val="0"/>
              </a:spcAft>
            </a:pPr>
            <a:endParaRPr lang="en-GB" dirty="0">
              <a:latin typeface="Calibri" panose="020F0502020204030204" pitchFamily="34" charset="0"/>
              <a:ea typeface="Calibri" panose="020F0502020204030204" pitchFamily="34" charset="0"/>
            </a:endParaRPr>
          </a:p>
          <a:p>
            <a:pPr>
              <a:spcAft>
                <a:spcPts val="0"/>
              </a:spcAft>
            </a:pPr>
            <a:r>
              <a:rPr lang="en-GB" dirty="0">
                <a:latin typeface="Calibri" panose="020F0502020204030204" pitchFamily="34" charset="0"/>
                <a:ea typeface="Calibri" panose="020F0502020204030204" pitchFamily="34" charset="0"/>
              </a:rPr>
              <a:t>Thank you</a:t>
            </a:r>
          </a:p>
          <a:p>
            <a:pPr>
              <a:spcAft>
                <a:spcPts val="0"/>
              </a:spcAft>
            </a:pPr>
            <a:r>
              <a:rPr lang="en-GB" dirty="0">
                <a:latin typeface="Calibri" panose="020F0502020204030204" pitchFamily="34" charset="0"/>
                <a:ea typeface="Calibri" panose="020F0502020204030204" pitchFamily="34" charset="0"/>
              </a:rPr>
              <a:t>Mr S King</a:t>
            </a:r>
            <a:endParaRPr lang="en-GB"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50941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dreaded hoops…</a:t>
            </a:r>
            <a:endParaRPr lang="en-GB" dirty="0"/>
          </a:p>
        </p:txBody>
      </p:sp>
      <p:pic>
        <p:nvPicPr>
          <p:cNvPr id="4" name="Content Placeholder 3"/>
          <p:cNvPicPr>
            <a:picLocks noGrp="1" noChangeAspect="1"/>
          </p:cNvPicPr>
          <p:nvPr>
            <p:ph idx="1"/>
          </p:nvPr>
        </p:nvPicPr>
        <p:blipFill>
          <a:blip r:embed="rId2"/>
          <a:stretch>
            <a:fillRect/>
          </a:stretch>
        </p:blipFill>
        <p:spPr>
          <a:xfrm>
            <a:off x="3348506" y="2343956"/>
            <a:ext cx="6272011" cy="2778002"/>
          </a:xfrm>
          <a:prstGeom prst="rect">
            <a:avLst/>
          </a:prstGeom>
        </p:spPr>
      </p:pic>
      <p:cxnSp>
        <p:nvCxnSpPr>
          <p:cNvPr id="6" name="Straight Arrow Connector 5"/>
          <p:cNvCxnSpPr/>
          <p:nvPr/>
        </p:nvCxnSpPr>
        <p:spPr>
          <a:xfrm>
            <a:off x="1983346" y="2343956"/>
            <a:ext cx="4288665" cy="1004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140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boy who will not listen to you and has half his face covered up with a hoody…</a:t>
            </a:r>
            <a:endParaRPr lang="en-GB" dirty="0"/>
          </a:p>
        </p:txBody>
      </p:sp>
      <p:pic>
        <p:nvPicPr>
          <p:cNvPr id="4" name="Content Placeholder 3"/>
          <p:cNvPicPr>
            <a:picLocks noGrp="1" noChangeAspect="1"/>
          </p:cNvPicPr>
          <p:nvPr>
            <p:ph idx="1"/>
          </p:nvPr>
        </p:nvPicPr>
        <p:blipFill>
          <a:blip r:embed="rId2"/>
          <a:stretch>
            <a:fillRect/>
          </a:stretch>
        </p:blipFill>
        <p:spPr>
          <a:xfrm>
            <a:off x="6895898" y="2652433"/>
            <a:ext cx="1800225" cy="2543175"/>
          </a:xfrm>
          <a:prstGeom prst="rect">
            <a:avLst/>
          </a:prstGeom>
        </p:spPr>
      </p:pic>
      <p:pic>
        <p:nvPicPr>
          <p:cNvPr id="3" name="Picture 2"/>
          <p:cNvPicPr>
            <a:picLocks noChangeAspect="1"/>
          </p:cNvPicPr>
          <p:nvPr/>
        </p:nvPicPr>
        <p:blipFill>
          <a:blip r:embed="rId3"/>
          <a:stretch>
            <a:fillRect/>
          </a:stretch>
        </p:blipFill>
        <p:spPr>
          <a:xfrm>
            <a:off x="2197658" y="2853676"/>
            <a:ext cx="2619375" cy="1743075"/>
          </a:xfrm>
          <a:prstGeom prst="rect">
            <a:avLst/>
          </a:prstGeom>
        </p:spPr>
      </p:pic>
    </p:spTree>
    <p:extLst>
      <p:ext uri="{BB962C8B-B14F-4D97-AF65-F5344CB8AC3E}">
        <p14:creationId xmlns:p14="http://schemas.microsoft.com/office/powerpoint/2010/main" val="546880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inappropriate nails. Would you let this woman operate on you? Would you let this woman with those nails operate machinery?</a:t>
            </a:r>
            <a:endParaRPr lang="en-GB" dirty="0"/>
          </a:p>
        </p:txBody>
      </p:sp>
      <p:pic>
        <p:nvPicPr>
          <p:cNvPr id="4" name="Content Placeholder 3"/>
          <p:cNvPicPr>
            <a:picLocks noGrp="1" noChangeAspect="1"/>
          </p:cNvPicPr>
          <p:nvPr>
            <p:ph idx="1"/>
          </p:nvPr>
        </p:nvPicPr>
        <p:blipFill>
          <a:blip r:embed="rId2"/>
          <a:stretch>
            <a:fillRect/>
          </a:stretch>
        </p:blipFill>
        <p:spPr>
          <a:xfrm>
            <a:off x="3284113" y="2215166"/>
            <a:ext cx="5100033" cy="3618964"/>
          </a:xfrm>
          <a:prstGeom prst="rect">
            <a:avLst/>
          </a:prstGeom>
        </p:spPr>
      </p:pic>
    </p:spTree>
    <p:extLst>
      <p:ext uri="{BB962C8B-B14F-4D97-AF65-F5344CB8AC3E}">
        <p14:creationId xmlns:p14="http://schemas.microsoft.com/office/powerpoint/2010/main" val="3347974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Would you want these boys as men in your workplace? Hands off </a:t>
            </a:r>
            <a:r>
              <a:rPr lang="en-GB" smtClean="0"/>
              <a:t>each other!</a:t>
            </a:r>
            <a:endParaRPr lang="en-GB" dirty="0"/>
          </a:p>
        </p:txBody>
      </p:sp>
      <p:pic>
        <p:nvPicPr>
          <p:cNvPr id="4" name="Content Placeholder 3"/>
          <p:cNvPicPr>
            <a:picLocks noGrp="1" noChangeAspect="1"/>
          </p:cNvPicPr>
          <p:nvPr>
            <p:ph idx="1"/>
          </p:nvPr>
        </p:nvPicPr>
        <p:blipFill>
          <a:blip r:embed="rId2"/>
          <a:stretch>
            <a:fillRect/>
          </a:stretch>
        </p:blipFill>
        <p:spPr>
          <a:xfrm>
            <a:off x="1890780" y="3137068"/>
            <a:ext cx="1790700" cy="2552700"/>
          </a:xfrm>
          <a:prstGeom prst="rect">
            <a:avLst/>
          </a:prstGeom>
        </p:spPr>
      </p:pic>
      <p:pic>
        <p:nvPicPr>
          <p:cNvPr id="6" name="Picture 5"/>
          <p:cNvPicPr>
            <a:picLocks noChangeAspect="1"/>
          </p:cNvPicPr>
          <p:nvPr/>
        </p:nvPicPr>
        <p:blipFill>
          <a:blip r:embed="rId3"/>
          <a:stretch>
            <a:fillRect/>
          </a:stretch>
        </p:blipFill>
        <p:spPr>
          <a:xfrm>
            <a:off x="4966884" y="2470998"/>
            <a:ext cx="1743075" cy="2619375"/>
          </a:xfrm>
          <a:prstGeom prst="rect">
            <a:avLst/>
          </a:prstGeom>
        </p:spPr>
      </p:pic>
      <p:pic>
        <p:nvPicPr>
          <p:cNvPr id="7" name="Picture 6"/>
          <p:cNvPicPr>
            <a:picLocks noChangeAspect="1"/>
          </p:cNvPicPr>
          <p:nvPr/>
        </p:nvPicPr>
        <p:blipFill>
          <a:blip r:embed="rId4"/>
          <a:stretch>
            <a:fillRect/>
          </a:stretch>
        </p:blipFill>
        <p:spPr>
          <a:xfrm>
            <a:off x="8290506" y="2940139"/>
            <a:ext cx="2360322" cy="2494745"/>
          </a:xfrm>
          <a:prstGeom prst="rect">
            <a:avLst/>
          </a:prstGeom>
        </p:spPr>
      </p:pic>
    </p:spTree>
    <p:extLst>
      <p:ext uri="{BB962C8B-B14F-4D97-AF65-F5344CB8AC3E}">
        <p14:creationId xmlns:p14="http://schemas.microsoft.com/office/powerpoint/2010/main" val="320465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the NHS employee dress code</a:t>
            </a:r>
            <a:endParaRPr lang="en-GB" dirty="0"/>
          </a:p>
        </p:txBody>
      </p:sp>
      <p:sp>
        <p:nvSpPr>
          <p:cNvPr id="3" name="Content Placeholder 2"/>
          <p:cNvSpPr>
            <a:spLocks noGrp="1"/>
          </p:cNvSpPr>
          <p:nvPr>
            <p:ph idx="1"/>
          </p:nvPr>
        </p:nvSpPr>
        <p:spPr/>
        <p:txBody>
          <a:bodyPr/>
          <a:lstStyle/>
          <a:p>
            <a:r>
              <a:rPr lang="en-GB" dirty="0" smtClean="0"/>
              <a:t>To maintain compliance with ‘naked below the elbows’ wrist watches must not be worn. One pair of stud earrings may be worn however </a:t>
            </a:r>
            <a:r>
              <a:rPr lang="en-GB" dirty="0" smtClean="0">
                <a:solidFill>
                  <a:srgbClr val="FF0000"/>
                </a:solidFill>
              </a:rPr>
              <a:t>hoops and dangling earrings must not be worn due to the attendant health and safety risks.</a:t>
            </a:r>
            <a:r>
              <a:rPr lang="en-GB" dirty="0" smtClean="0"/>
              <a:t> Stretchers used in the ear lobe must be with a flesh coloured plug. Theatre staff must remove earrings/piercings prior to working in the theatre as there is a risk these may fall into patients surgical wound sites. </a:t>
            </a:r>
            <a:r>
              <a:rPr lang="en-GB" dirty="0" smtClean="0">
                <a:solidFill>
                  <a:srgbClr val="FF0000"/>
                </a:solidFill>
              </a:rPr>
              <a:t>No necklaces, chains, bracelets or ankle chains to be worn, </a:t>
            </a:r>
            <a:r>
              <a:rPr lang="en-GB" dirty="0" smtClean="0"/>
              <a:t>however recognised </a:t>
            </a:r>
            <a:r>
              <a:rPr lang="en-GB" dirty="0" err="1" smtClean="0"/>
              <a:t>medi</a:t>
            </a:r>
            <a:r>
              <a:rPr lang="en-GB" dirty="0" smtClean="0"/>
              <a:t>-alerts are permitted providing the individual staff member has discussed this with their line manager and Occupational Health. One plain band ring can be worn </a:t>
            </a:r>
            <a:endParaRPr lang="en-GB" dirty="0"/>
          </a:p>
        </p:txBody>
      </p:sp>
    </p:spTree>
    <p:extLst>
      <p:ext uri="{BB962C8B-B14F-4D97-AF65-F5344CB8AC3E}">
        <p14:creationId xmlns:p14="http://schemas.microsoft.com/office/powerpoint/2010/main" val="316328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is a work place</a:t>
            </a:r>
            <a:endParaRPr lang="en-GB" dirty="0"/>
          </a:p>
        </p:txBody>
      </p:sp>
      <p:sp>
        <p:nvSpPr>
          <p:cNvPr id="3" name="Content Placeholder 2"/>
          <p:cNvSpPr>
            <a:spLocks noGrp="1"/>
          </p:cNvSpPr>
          <p:nvPr>
            <p:ph idx="1"/>
          </p:nvPr>
        </p:nvSpPr>
        <p:spPr/>
        <p:txBody>
          <a:bodyPr/>
          <a:lstStyle/>
          <a:p>
            <a:r>
              <a:rPr lang="en-GB" dirty="0" smtClean="0"/>
              <a:t>Hooped earrings which dangle from the ear are banned. This will be a Head of Year focus for the coming weeks.</a:t>
            </a:r>
          </a:p>
          <a:p>
            <a:endParaRPr lang="en-GB" dirty="0"/>
          </a:p>
          <a:p>
            <a:r>
              <a:rPr lang="en-GB" dirty="0" smtClean="0"/>
              <a:t>Swearing reflects your lack of vocabulary. If we hear it, it is offensive. </a:t>
            </a:r>
          </a:p>
          <a:p>
            <a:r>
              <a:rPr lang="en-GB" dirty="0" smtClean="0"/>
              <a:t>#</a:t>
            </a:r>
            <a:r>
              <a:rPr lang="en-GB" dirty="0" err="1" smtClean="0"/>
              <a:t>hearit#stopit</a:t>
            </a:r>
            <a:endParaRPr lang="en-GB" dirty="0" smtClean="0"/>
          </a:p>
          <a:p>
            <a:r>
              <a:rPr lang="en-GB" dirty="0" smtClean="0"/>
              <a:t>Don’t say it loud enough for us to hear. Or find another word…..</a:t>
            </a:r>
            <a:endParaRPr lang="en-GB" dirty="0"/>
          </a:p>
        </p:txBody>
      </p:sp>
    </p:spTree>
    <p:extLst>
      <p:ext uri="{BB962C8B-B14F-4D97-AF65-F5344CB8AC3E}">
        <p14:creationId xmlns:p14="http://schemas.microsoft.com/office/powerpoint/2010/main" val="2778179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 punctuality….no loitering. </a:t>
            </a:r>
            <a:endParaRPr lang="en-GB" dirty="0"/>
          </a:p>
        </p:txBody>
      </p:sp>
      <p:pic>
        <p:nvPicPr>
          <p:cNvPr id="4" name="Content Placeholder 3"/>
          <p:cNvPicPr>
            <a:picLocks noGrp="1" noChangeAspect="1"/>
          </p:cNvPicPr>
          <p:nvPr>
            <p:ph idx="1"/>
          </p:nvPr>
        </p:nvPicPr>
        <p:blipFill>
          <a:blip r:embed="rId2"/>
          <a:stretch>
            <a:fillRect/>
          </a:stretch>
        </p:blipFill>
        <p:spPr>
          <a:xfrm>
            <a:off x="1661375" y="1690688"/>
            <a:ext cx="9208394" cy="5167312"/>
          </a:xfrm>
          <a:prstGeom prst="rect">
            <a:avLst/>
          </a:prstGeom>
        </p:spPr>
      </p:pic>
    </p:spTree>
    <p:extLst>
      <p:ext uri="{BB962C8B-B14F-4D97-AF65-F5344CB8AC3E}">
        <p14:creationId xmlns:p14="http://schemas.microsoft.com/office/powerpoint/2010/main" val="1332588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why all of this?</a:t>
            </a:r>
            <a:endParaRPr lang="en-GB" dirty="0"/>
          </a:p>
        </p:txBody>
      </p:sp>
      <p:sp>
        <p:nvSpPr>
          <p:cNvPr id="3" name="Content Placeholder 2"/>
          <p:cNvSpPr>
            <a:spLocks noGrp="1"/>
          </p:cNvSpPr>
          <p:nvPr>
            <p:ph idx="1"/>
          </p:nvPr>
        </p:nvSpPr>
        <p:spPr/>
        <p:txBody>
          <a:bodyPr>
            <a:normAutofit/>
          </a:bodyPr>
          <a:lstStyle/>
          <a:p>
            <a:r>
              <a:rPr lang="en-GB" dirty="0" smtClean="0"/>
              <a:t>Campion is a workplace.</a:t>
            </a:r>
          </a:p>
          <a:p>
            <a:r>
              <a:rPr lang="en-GB" dirty="0" smtClean="0"/>
              <a:t>We need to prepare you. Identity is one thing. Discreet make up allowed. Discreet nail colour allowed. Small earrings allowed.</a:t>
            </a:r>
          </a:p>
          <a:p>
            <a:r>
              <a:rPr lang="en-GB" dirty="0" smtClean="0"/>
              <a:t>Hoodies and earphones are not workplace appropriate.</a:t>
            </a:r>
            <a:endParaRPr lang="en-GB" dirty="0"/>
          </a:p>
          <a:p>
            <a:r>
              <a:rPr lang="en-GB" dirty="0" smtClean="0"/>
              <a:t>Pushing the boundaries to the long nails and hooped earrings is unprofessional and inappropriate and is not allowed. </a:t>
            </a:r>
          </a:p>
          <a:p>
            <a:r>
              <a:rPr lang="en-GB" dirty="0" smtClean="0"/>
              <a:t>We cannot ban you from swearing with your mates/at home. But we can be offended by it in school. If we are offended by it, you need to stop. Say it loud enough for us/others to hear and we will sanction.</a:t>
            </a:r>
          </a:p>
          <a:p>
            <a:endParaRPr lang="en-GB" dirty="0"/>
          </a:p>
          <a:p>
            <a:pPr marL="0" indent="0">
              <a:buNone/>
            </a:pPr>
            <a:endParaRPr lang="en-GB" dirty="0"/>
          </a:p>
        </p:txBody>
      </p:sp>
    </p:spTree>
    <p:extLst>
      <p:ext uri="{BB962C8B-B14F-4D97-AF65-F5344CB8AC3E}">
        <p14:creationId xmlns:p14="http://schemas.microsoft.com/office/powerpoint/2010/main" val="141911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
            </a:r>
            <a:r>
              <a:rPr lang="en-GB" dirty="0" err="1" smtClean="0"/>
              <a:t>WorkplaceCampion</a:t>
            </a:r>
            <a:endParaRPr lang="en-GB" dirty="0"/>
          </a:p>
        </p:txBody>
      </p:sp>
      <p:sp>
        <p:nvSpPr>
          <p:cNvPr id="3" name="Subtitle 2"/>
          <p:cNvSpPr>
            <a:spLocks noGrp="1"/>
          </p:cNvSpPr>
          <p:nvPr>
            <p:ph type="subTitle" idx="1"/>
          </p:nvPr>
        </p:nvSpPr>
        <p:spPr/>
        <p:txBody>
          <a:bodyPr/>
          <a:lstStyle/>
          <a:p>
            <a:r>
              <a:rPr lang="en-GB" dirty="0" smtClean="0"/>
              <a:t>Learning question: Are you Work Ready? Exploring what is acceptable in the workplace and why we don’t allow it </a:t>
            </a:r>
            <a:r>
              <a:rPr lang="en-GB" smtClean="0"/>
              <a:t>in school.</a:t>
            </a:r>
            <a:endParaRPr lang="en-GB" dirty="0" smtClean="0"/>
          </a:p>
          <a:p>
            <a:endParaRPr lang="en-GB" dirty="0"/>
          </a:p>
        </p:txBody>
      </p:sp>
    </p:spTree>
    <p:extLst>
      <p:ext uri="{BB962C8B-B14F-4D97-AF65-F5344CB8AC3E}">
        <p14:creationId xmlns:p14="http://schemas.microsoft.com/office/powerpoint/2010/main" val="2825871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Would you give this person a job?</a:t>
            </a:r>
            <a:endParaRPr lang="en-GB" dirty="0"/>
          </a:p>
        </p:txBody>
      </p:sp>
      <p:sp>
        <p:nvSpPr>
          <p:cNvPr id="3" name="Content Placeholder 2"/>
          <p:cNvSpPr>
            <a:spLocks noGrp="1"/>
          </p:cNvSpPr>
          <p:nvPr>
            <p:ph idx="1"/>
          </p:nvPr>
        </p:nvSpPr>
        <p:spPr/>
        <p:txBody>
          <a:bodyPr/>
          <a:lstStyle/>
          <a:p>
            <a:r>
              <a:rPr lang="en-GB" dirty="0" smtClean="0">
                <a:hlinkClick r:id="rId2"/>
              </a:rPr>
              <a:t>https://www.youtube.com/watch?v=zV1zK8zRCPo</a:t>
            </a:r>
            <a:endParaRPr lang="en-GB" dirty="0" smtClean="0"/>
          </a:p>
          <a:p>
            <a:endParaRPr lang="en-GB" dirty="0" smtClean="0"/>
          </a:p>
          <a:p>
            <a:endParaRPr lang="en-GB" dirty="0"/>
          </a:p>
          <a:p>
            <a:pPr marL="0" indent="0">
              <a:buNone/>
            </a:pPr>
            <a:endParaRPr lang="en-GB" dirty="0" smtClean="0"/>
          </a:p>
        </p:txBody>
      </p:sp>
    </p:spTree>
    <p:extLst>
      <p:ext uri="{BB962C8B-B14F-4D97-AF65-F5344CB8AC3E}">
        <p14:creationId xmlns:p14="http://schemas.microsoft.com/office/powerpoint/2010/main" val="3293094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 neither would we.</a:t>
            </a:r>
            <a:endParaRPr lang="en-GB" dirty="0"/>
          </a:p>
        </p:txBody>
      </p:sp>
      <p:sp>
        <p:nvSpPr>
          <p:cNvPr id="3" name="Content Placeholder 2"/>
          <p:cNvSpPr>
            <a:spLocks noGrp="1"/>
          </p:cNvSpPr>
          <p:nvPr>
            <p:ph idx="1"/>
          </p:nvPr>
        </p:nvSpPr>
        <p:spPr/>
        <p:txBody>
          <a:bodyPr/>
          <a:lstStyle/>
          <a:p>
            <a:r>
              <a:rPr lang="en-GB" dirty="0" smtClean="0"/>
              <a:t>In fact there are students in our school right now who we wouldn’t give a job to.</a:t>
            </a:r>
          </a:p>
          <a:p>
            <a:endParaRPr lang="en-GB" dirty="0"/>
          </a:p>
          <a:p>
            <a:r>
              <a:rPr lang="en-GB" dirty="0" smtClean="0"/>
              <a:t>Why?</a:t>
            </a:r>
          </a:p>
          <a:p>
            <a:endParaRPr lang="en-GB" dirty="0"/>
          </a:p>
          <a:p>
            <a:endParaRPr lang="en-GB" dirty="0"/>
          </a:p>
        </p:txBody>
      </p:sp>
    </p:spTree>
    <p:extLst>
      <p:ext uri="{BB962C8B-B14F-4D97-AF65-F5344CB8AC3E}">
        <p14:creationId xmlns:p14="http://schemas.microsoft.com/office/powerpoint/2010/main" val="70136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your language say about you?</a:t>
            </a:r>
            <a:br>
              <a:rPr lang="en-GB" dirty="0" smtClean="0"/>
            </a:br>
            <a:r>
              <a:rPr lang="en-GB" dirty="0" smtClean="0"/>
              <a:t>Swearing so loud that visitors can hear.</a:t>
            </a:r>
            <a:endParaRPr lang="en-GB" dirty="0"/>
          </a:p>
        </p:txBody>
      </p:sp>
      <p:pic>
        <p:nvPicPr>
          <p:cNvPr id="4" name="Content Placeholder 3"/>
          <p:cNvPicPr>
            <a:picLocks noGrp="1" noChangeAspect="1"/>
          </p:cNvPicPr>
          <p:nvPr>
            <p:ph idx="1"/>
          </p:nvPr>
        </p:nvPicPr>
        <p:blipFill>
          <a:blip r:embed="rId2"/>
          <a:stretch>
            <a:fillRect/>
          </a:stretch>
        </p:blipFill>
        <p:spPr>
          <a:xfrm>
            <a:off x="2781837" y="2402703"/>
            <a:ext cx="6452315" cy="3392790"/>
          </a:xfrm>
          <a:prstGeom prst="rect">
            <a:avLst/>
          </a:prstGeom>
        </p:spPr>
      </p:pic>
    </p:spTree>
    <p:extLst>
      <p:ext uri="{BB962C8B-B14F-4D97-AF65-F5344CB8AC3E}">
        <p14:creationId xmlns:p14="http://schemas.microsoft.com/office/powerpoint/2010/main" val="3252940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happens when things are said that shouldn’t be?</a:t>
            </a:r>
            <a:endParaRPr lang="en-GB" dirty="0"/>
          </a:p>
        </p:txBody>
      </p:sp>
      <p:sp>
        <p:nvSpPr>
          <p:cNvPr id="3" name="Content Placeholder 2"/>
          <p:cNvSpPr>
            <a:spLocks noGrp="1"/>
          </p:cNvSpPr>
          <p:nvPr>
            <p:ph idx="1"/>
          </p:nvPr>
        </p:nvSpPr>
        <p:spPr/>
        <p:txBody>
          <a:bodyPr>
            <a:normAutofit/>
          </a:bodyPr>
          <a:lstStyle/>
          <a:p>
            <a:r>
              <a:rPr lang="en-GB" sz="1800" dirty="0" smtClean="0"/>
              <a:t>Quote from a newspaper article:</a:t>
            </a:r>
          </a:p>
          <a:p>
            <a:r>
              <a:rPr lang="en-GB" sz="1800" b="1" dirty="0" smtClean="0"/>
              <a:t>Last </a:t>
            </a:r>
            <a:r>
              <a:rPr lang="en-GB" sz="1800" b="1" dirty="0"/>
              <a:t>year brought a situation I thought I might never see, someone lost their job due because they used inappropriate language. This was a first to me, perhaps there have been others but since it happened in a sport I have an interest in, football, I took notice. The ‘off air’ racist comment about a black Chelsea player by football pundit Ron Atkinson became a media hot potato last year. His faux pas forced his resignation at ITV and as a writer for the Guardian but he is not alone in making gaffs of this kind. Atkinson’s fall from grace could easily happen to other professionals and leave an organisation with a damaged reputation and poor morale.’ This is a clear example of what happens when bad language is heard in the workplace. Not only was the language offensive but it was also racist. </a:t>
            </a:r>
            <a:endParaRPr lang="en-GB" sz="1800" dirty="0"/>
          </a:p>
          <a:p>
            <a:endParaRPr lang="en-GB" dirty="0"/>
          </a:p>
        </p:txBody>
      </p:sp>
    </p:spTree>
    <p:extLst>
      <p:ext uri="{BB962C8B-B14F-4D97-AF65-F5344CB8AC3E}">
        <p14:creationId xmlns:p14="http://schemas.microsoft.com/office/powerpoint/2010/main" val="345403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religions say about swearing?</a:t>
            </a:r>
            <a:endParaRPr lang="en-GB" dirty="0"/>
          </a:p>
        </p:txBody>
      </p:sp>
      <p:sp>
        <p:nvSpPr>
          <p:cNvPr id="3" name="Content Placeholder 2"/>
          <p:cNvSpPr>
            <a:spLocks noGrp="1"/>
          </p:cNvSpPr>
          <p:nvPr>
            <p:ph idx="1"/>
          </p:nvPr>
        </p:nvSpPr>
        <p:spPr/>
        <p:txBody>
          <a:bodyPr/>
          <a:lstStyle/>
          <a:p>
            <a:r>
              <a:rPr lang="en-GB" b="1" i="1" baseline="30000" dirty="0" smtClean="0">
                <a:solidFill>
                  <a:srgbClr val="FF0000"/>
                </a:solidFill>
              </a:rPr>
              <a:t>“</a:t>
            </a:r>
            <a:r>
              <a:rPr lang="en-GB" b="1" i="1" baseline="30000" dirty="0">
                <a:solidFill>
                  <a:srgbClr val="FF0000"/>
                </a:solidFill>
              </a:rPr>
              <a:t> </a:t>
            </a:r>
            <a:r>
              <a:rPr lang="en-GB" i="1" dirty="0">
                <a:solidFill>
                  <a:srgbClr val="FF0000"/>
                </a:solidFill>
              </a:rPr>
              <a:t>Do not let any unwholesome talk come out of your mouths, but only what is helpful for building others up according to their needs, that it may benefit those who </a:t>
            </a:r>
            <a:r>
              <a:rPr lang="en-GB" i="1" dirty="0" smtClean="0">
                <a:solidFill>
                  <a:srgbClr val="FF0000"/>
                </a:solidFill>
              </a:rPr>
              <a:t>listen”. (Christianity)</a:t>
            </a:r>
          </a:p>
          <a:p>
            <a:endParaRPr lang="en-GB" dirty="0"/>
          </a:p>
          <a:p>
            <a:endParaRPr lang="en-GB" dirty="0" smtClean="0"/>
          </a:p>
          <a:p>
            <a:r>
              <a:rPr lang="en-GB" dirty="0"/>
              <a:t> </a:t>
            </a:r>
            <a:r>
              <a:rPr lang="en-GB" dirty="0" smtClean="0"/>
              <a:t>”swearing </a:t>
            </a:r>
            <a:r>
              <a:rPr lang="en-GB" dirty="0"/>
              <a:t>is not only a matter between two people, it's a bad behaviour that Allah forbade, so we shouldn't do </a:t>
            </a:r>
            <a:r>
              <a:rPr lang="en-GB" dirty="0" smtClean="0"/>
              <a:t>it”. </a:t>
            </a:r>
            <a:r>
              <a:rPr lang="en-GB" i="1" dirty="0" smtClean="0">
                <a:solidFill>
                  <a:srgbClr val="FF0000"/>
                </a:solidFill>
              </a:rPr>
              <a:t>(Islam)</a:t>
            </a:r>
            <a:endParaRPr lang="en-GB" i="1" dirty="0">
              <a:solidFill>
                <a:srgbClr val="FF0000"/>
              </a:solidFill>
            </a:endParaRPr>
          </a:p>
        </p:txBody>
      </p:sp>
      <p:sp>
        <p:nvSpPr>
          <p:cNvPr id="7" name="Rectangle 4"/>
          <p:cNvSpPr>
            <a:spLocks noChangeArrowheads="1"/>
          </p:cNvSpPr>
          <p:nvPr/>
        </p:nvSpPr>
        <p:spPr bwMode="auto">
          <a:xfrm>
            <a:off x="0" y="-313055"/>
            <a:ext cx="480814" cy="626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00" tIns="31740" rIns="317400" bIns="396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Corbel" panose="020B0503020204020204" pitchFamily="34" charset="0"/>
              </a:rPr>
              <a:t/>
            </a:r>
            <a:br>
              <a:rPr kumimoji="0" lang="en-US" altLang="en-US" sz="1800" b="0" i="0" u="none" strike="noStrike" cap="none" normalizeH="0" baseline="0" dirty="0" smtClean="0">
                <a:ln>
                  <a:noFill/>
                </a:ln>
                <a:solidFill>
                  <a:srgbClr val="000000"/>
                </a:solidFill>
                <a:effectLst/>
                <a:latin typeface="Corbel" panose="020B0503020204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ontrols>
      <mc:AlternateContent xmlns:mc="http://schemas.openxmlformats.org/markup-compatibility/2006">
        <mc:Choice xmlns:v="urn:schemas-microsoft-com:vml" Requires="v">
          <p:control spid="1065" name="HTMLText1" r:id="rId2" imgW="2438280" imgH="228600"/>
        </mc:Choice>
        <mc:Fallback>
          <p:control name="HTMLText1" r:id="rId2" imgW="2438280" imgH="228600">
            <p:pic>
              <p:nvPicPr>
                <p:cNvPr id="8" name="HTMLText1"/>
                <p:cNvPicPr preferRelativeResize="0">
                  <a:picLocks noChangeArrowheads="1" noChangeShapeType="1"/>
                </p:cNvPicPr>
                <p:nvPr/>
              </p:nvPicPr>
              <p:blipFill>
                <a:blip r:embed="rId5"/>
                <a:srcRect/>
                <a:stretch>
                  <a:fillRect/>
                </a:stretch>
              </p:blipFill>
              <p:spPr bwMode="auto">
                <a:xfrm>
                  <a:off x="-2199581" y="-313055"/>
                  <a:ext cx="2439988"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66" name="HTMLSubmit2" r:id="rId3" imgW="847800" imgH="361800"/>
        </mc:Choice>
        <mc:Fallback>
          <p:control name="HTMLSubmit2" r:id="rId3" imgW="847800" imgH="361800">
            <p:pic>
              <p:nvPicPr>
                <p:cNvPr id="9" name="HTMLSubmit2"/>
                <p:cNvPicPr preferRelativeResize="0">
                  <a:picLocks noChangeArrowheads="1" noChangeShapeType="1"/>
                </p:cNvPicPr>
                <p:nvPr/>
              </p:nvPicPr>
              <p:blipFill>
                <a:blip r:embed="rId6"/>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82505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employers say?</a:t>
            </a:r>
            <a:endParaRPr lang="en-GB" dirty="0"/>
          </a:p>
        </p:txBody>
      </p:sp>
      <p:sp>
        <p:nvSpPr>
          <p:cNvPr id="3" name="Content Placeholder 2"/>
          <p:cNvSpPr>
            <a:spLocks noGrp="1"/>
          </p:cNvSpPr>
          <p:nvPr>
            <p:ph idx="1"/>
          </p:nvPr>
        </p:nvSpPr>
        <p:spPr/>
        <p:txBody>
          <a:bodyPr>
            <a:normAutofit/>
          </a:bodyPr>
          <a:lstStyle/>
          <a:p>
            <a:r>
              <a:rPr lang="en-GB" i="1" dirty="0" smtClean="0"/>
              <a:t>1 Employer: Everyone </a:t>
            </a:r>
            <a:r>
              <a:rPr lang="en-GB" i="1" dirty="0"/>
              <a:t>has heard offensive language at work. Some have used it and a few people employ it regularly, seemingly without a second’s </a:t>
            </a:r>
            <a:r>
              <a:rPr lang="en-GB" i="1" dirty="0" smtClean="0"/>
              <a:t>thought. It </a:t>
            </a:r>
            <a:r>
              <a:rPr lang="en-GB" i="1" dirty="0"/>
              <a:t>has no place in any organisation that is genuinely striving to achieve a friendly and productive working environment. </a:t>
            </a:r>
            <a:r>
              <a:rPr lang="en-GB" i="1" dirty="0">
                <a:solidFill>
                  <a:srgbClr val="FF0000"/>
                </a:solidFill>
              </a:rPr>
              <a:t>Offensive language upsets many people, and can distract them from their work. It also calls into question the attitude and ethics of the person who’s using the language.</a:t>
            </a:r>
          </a:p>
          <a:p>
            <a:r>
              <a:rPr lang="en-GB" b="1" i="1" dirty="0" smtClean="0"/>
              <a:t>Monster.co.uk: </a:t>
            </a:r>
            <a:r>
              <a:rPr lang="en-GB" b="1" i="1" dirty="0"/>
              <a:t>Using bad language at work comes across unprofessional and can lead to </a:t>
            </a:r>
            <a:r>
              <a:rPr lang="en-GB" b="1" i="1" dirty="0" smtClean="0"/>
              <a:t>getting fired. </a:t>
            </a:r>
            <a:endParaRPr lang="en-GB" b="1" i="1" dirty="0"/>
          </a:p>
        </p:txBody>
      </p:sp>
    </p:spTree>
    <p:extLst>
      <p:ext uri="{BB962C8B-B14F-4D97-AF65-F5344CB8AC3E}">
        <p14:creationId xmlns:p14="http://schemas.microsoft.com/office/powerpoint/2010/main" val="334869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else? What doesn’t fit in at work?</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689322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1035</TotalTime>
  <Words>723</Words>
  <Application>Microsoft Office PowerPoint</Application>
  <PresentationFormat>Widescreen</PresentationFormat>
  <Paragraphs>50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Corbel</vt:lpstr>
      <vt:lpstr>Office Theme</vt:lpstr>
      <vt:lpstr>PowerPoint Presentation</vt:lpstr>
      <vt:lpstr>#WorkplaceCampion</vt:lpstr>
      <vt:lpstr>Would you give this person a job?</vt:lpstr>
      <vt:lpstr>No, neither would we.</vt:lpstr>
      <vt:lpstr>What does your language say about you? Swearing so loud that visitors can hear.</vt:lpstr>
      <vt:lpstr>What happens when things are said that shouldn’t be?</vt:lpstr>
      <vt:lpstr>What do religions say about swearing?</vt:lpstr>
      <vt:lpstr>What do employers say?</vt:lpstr>
      <vt:lpstr>What else? What doesn’t fit in at work?</vt:lpstr>
      <vt:lpstr>The dreaded hoops…</vt:lpstr>
      <vt:lpstr>The boy who will not listen to you and has half his face covered up with a hoody…</vt:lpstr>
      <vt:lpstr>The inappropriate nails. Would you let this woman operate on you? Would you let this woman with those nails operate machinery?</vt:lpstr>
      <vt:lpstr>Would you want these boys as men in your workplace? Hands off each other!</vt:lpstr>
      <vt:lpstr>From the NHS employee dress code</vt:lpstr>
      <vt:lpstr>This is a work place</vt:lpstr>
      <vt:lpstr>Finally punctuality….no loitering. </vt:lpstr>
      <vt:lpstr>So why all of this?</vt:lpstr>
    </vt:vector>
  </TitlesOfParts>
  <Company>Campion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Campion2Work</dc:title>
  <dc:creator>Steve King (Staff)</dc:creator>
  <cp:lastModifiedBy>Davna Stewart (Staff)</cp:lastModifiedBy>
  <cp:revision>21</cp:revision>
  <cp:lastPrinted>2019-01-10T14:24:43Z</cp:lastPrinted>
  <dcterms:created xsi:type="dcterms:W3CDTF">2018-11-12T18:59:27Z</dcterms:created>
  <dcterms:modified xsi:type="dcterms:W3CDTF">2019-01-10T14:32:41Z</dcterms:modified>
</cp:coreProperties>
</file>